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อีฟดอวอิ้ง" charset="1" panose="00000000000000000000"/>
      <p:regular r:id="rId10"/>
    </p:embeddedFont>
    <p:embeddedFont>
      <p:font typeface="อีฟดอวอิ้ง Bold" charset="1" panose="00000000000000000000"/>
      <p:regular r:id="rId11"/>
    </p:embeddedFont>
    <p:embeddedFont>
      <p:font typeface="อีฟดอวอิ้ง Italics" charset="1" panose="00000000000000000000"/>
      <p:regular r:id="rId12"/>
    </p:embeddedFont>
    <p:embeddedFont>
      <p:font typeface="อีฟดอวอิ้ง Bold Italics" charset="1" panose="00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29" Target="slides/slide16.xml" Type="http://schemas.openxmlformats.org/officeDocument/2006/relationships/slide"/><Relationship Id="rId3" Target="viewProps.xml" Type="http://schemas.openxmlformats.org/officeDocument/2006/relationships/viewProps"/><Relationship Id="rId30" Target="slides/slide17.xml" Type="http://schemas.openxmlformats.org/officeDocument/2006/relationships/slide"/><Relationship Id="rId31" Target="slides/slide18.xml" Type="http://schemas.openxmlformats.org/officeDocument/2006/relationships/slide"/><Relationship Id="rId32" Target="slides/slide19.xml" Type="http://schemas.openxmlformats.org/officeDocument/2006/relationships/slide"/><Relationship Id="rId33" Target="slides/slide20.xml" Type="http://schemas.openxmlformats.org/officeDocument/2006/relationships/slide"/><Relationship Id="rId34" Target="slides/slide21.xml" Type="http://schemas.openxmlformats.org/officeDocument/2006/relationships/slide"/><Relationship Id="rId35" Target="slides/slide22.xml" Type="http://schemas.openxmlformats.org/officeDocument/2006/relationships/slide"/><Relationship Id="rId36" Target="slides/slide23.xml" Type="http://schemas.openxmlformats.org/officeDocument/2006/relationships/slide"/><Relationship Id="rId37" Target="slides/slide24.xml" Type="http://schemas.openxmlformats.org/officeDocument/2006/relationships/slide"/><Relationship Id="rId38" Target="slides/slide25.xml" Type="http://schemas.openxmlformats.org/officeDocument/2006/relationships/slide"/><Relationship Id="rId39" Target="slides/slide26.xml" Type="http://schemas.openxmlformats.org/officeDocument/2006/relationships/slide"/><Relationship Id="rId4" Target="theme/theme1.xml" Type="http://schemas.openxmlformats.org/officeDocument/2006/relationships/theme"/><Relationship Id="rId40" Target="slides/slide2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31.pn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32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2.png" Type="http://schemas.openxmlformats.org/officeDocument/2006/relationships/image"/><Relationship Id="rId7" Target="../media/image37.pn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2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jpe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2.pn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2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Relationship Id="rId5" Target="../media/image12.jpe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50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51.jpe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8.pn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4.pn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5.pn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18.png" Type="http://schemas.openxmlformats.org/officeDocument/2006/relationships/image"/><Relationship Id="rId8" Target="../media/image26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18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8.pn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9.png" Type="http://schemas.openxmlformats.org/officeDocument/2006/relationships/image"/><Relationship Id="rId8" Target="../media/image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8.pn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30.jpeg" Type="http://schemas.openxmlformats.org/officeDocument/2006/relationships/image"/><Relationship Id="rId8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38136" r="0" b="0"/>
          <a:stretch>
            <a:fillRect/>
          </a:stretch>
        </p:blipFill>
        <p:spPr>
          <a:xfrm flipH="false" flipV="false" rot="0">
            <a:off x="3588797" y="2177187"/>
            <a:ext cx="11154556" cy="527036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171206">
            <a:off x="1891419" y="3990937"/>
            <a:ext cx="2803354" cy="253002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003416" y="5734967"/>
            <a:ext cx="2041833" cy="171258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47905" y="2588312"/>
            <a:ext cx="10436341" cy="4581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9923">
                <a:solidFill>
                  <a:srgbClr val="000000"/>
                </a:solidFill>
                <a:latin typeface="อีฟดอวอิ้ง Bold"/>
              </a:rPr>
              <a:t>HW#1</a:t>
            </a:r>
          </a:p>
          <a:p>
            <a:pPr algn="ctr">
              <a:lnSpc>
                <a:spcPts val="8435"/>
              </a:lnSpc>
            </a:pPr>
            <a:r>
              <a:rPr lang="en-US" sz="9923">
                <a:solidFill>
                  <a:srgbClr val="000000"/>
                </a:solidFill>
                <a:latin typeface="อีฟดอวอิ้ง Bold"/>
              </a:rPr>
              <a:t>INDONESIAN STREET FOOD CLASSIFICATION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07883" y="1695777"/>
            <a:ext cx="2116450" cy="189951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93096" y="1958583"/>
            <a:ext cx="2222489" cy="68695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88621" y="4244969"/>
            <a:ext cx="1835711" cy="1134803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679396" y="7914279"/>
            <a:ext cx="8929208" cy="1759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9"/>
              </a:lnSpc>
            </a:pPr>
            <a:r>
              <a:rPr lang="en-US" sz="3799">
                <a:solidFill>
                  <a:srgbClr val="FFFFFF"/>
                </a:solidFill>
                <a:latin typeface="อีฟดอวอิ้ง Bold"/>
              </a:rPr>
              <a:t>Disusun oleh :</a:t>
            </a:r>
          </a:p>
          <a:p>
            <a:pPr algn="ctr">
              <a:lnSpc>
                <a:spcPts val="3229"/>
              </a:lnSpc>
            </a:pPr>
            <a:r>
              <a:rPr lang="en-US" sz="3799">
                <a:solidFill>
                  <a:srgbClr val="FFFFFF"/>
                </a:solidFill>
                <a:latin typeface="อีฟดอวอิ้ง Bold"/>
              </a:rPr>
              <a:t>412020001 - Nico Sanjaya</a:t>
            </a:r>
          </a:p>
          <a:p>
            <a:pPr algn="ctr">
              <a:lnSpc>
                <a:spcPts val="3229"/>
              </a:lnSpc>
            </a:pPr>
            <a:r>
              <a:rPr lang="en-US" sz="3799">
                <a:solidFill>
                  <a:srgbClr val="FFFFFF"/>
                </a:solidFill>
                <a:latin typeface="อีฟดอวอิ้ง Bold"/>
              </a:rPr>
              <a:t>412020008 - Cristha Patrisya Pentury</a:t>
            </a:r>
          </a:p>
          <a:p>
            <a:pPr algn="ctr">
              <a:lnSpc>
                <a:spcPts val="3229"/>
              </a:lnSpc>
            </a:pPr>
            <a:r>
              <a:rPr lang="en-US" sz="3799">
                <a:solidFill>
                  <a:srgbClr val="FFFFFF"/>
                </a:solidFill>
                <a:latin typeface="อีฟดอวอิ้ง Bold"/>
              </a:rPr>
              <a:t>412020009 - Yohanes Stefanus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68234" y="744553"/>
            <a:ext cx="4995683" cy="53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9"/>
              </a:lnSpc>
            </a:pPr>
            <a:r>
              <a:rPr lang="en-US" sz="3799">
                <a:solidFill>
                  <a:srgbClr val="FFFFFF"/>
                </a:solidFill>
                <a:latin typeface="อีฟดอวอิ้ง Bold"/>
              </a:rPr>
              <a:t>Machine Learning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9987" r="1804" b="35674"/>
          <a:stretch>
            <a:fillRect/>
          </a:stretch>
        </p:blipFill>
        <p:spPr>
          <a:xfrm flipH="false" flipV="false" rot="0">
            <a:off x="1832788" y="2813367"/>
            <a:ext cx="14622424" cy="618003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213303">
            <a:off x="1578815" y="6561527"/>
            <a:ext cx="2059918" cy="70987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782268" y="3358049"/>
            <a:ext cx="9403376" cy="357090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23374">
            <a:off x="9697075" y="2764134"/>
            <a:ext cx="4977138" cy="198180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670325" y="2349138"/>
            <a:ext cx="3800872" cy="92845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33450" y="8331134"/>
            <a:ext cx="2025850" cy="195586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056641" y="7336875"/>
            <a:ext cx="11720449" cy="216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Membuat kelas model YourOwnCNN yang merupakan turunan dari nn.Module</a:t>
            </a:r>
          </a:p>
          <a:p>
            <a:pPr>
              <a:lnSpc>
                <a:spcPts val="3229"/>
              </a:lnSpc>
            </a:pPr>
          </a:p>
          <a:p>
            <a:pPr algn="ctr">
              <a:lnSpc>
                <a:spcPts val="3229"/>
              </a:lnSpc>
            </a:pPr>
          </a:p>
          <a:p>
            <a:pPr algn="ctr">
              <a:lnSpc>
                <a:spcPts val="322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18268" y="704756"/>
            <a:ext cx="6104987" cy="128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Define &amp; Construct CNN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42495" y="4821926"/>
            <a:ext cx="3012717" cy="1010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library yang digunakan</a:t>
            </a:r>
          </a:p>
          <a:p>
            <a:pPr algn="ctr">
              <a:lnSpc>
                <a:spcPts val="2422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9987" r="1804" b="35674"/>
          <a:stretch>
            <a:fillRect/>
          </a:stretch>
        </p:blipFill>
        <p:spPr>
          <a:xfrm flipH="false" flipV="false" rot="0">
            <a:off x="1832788" y="2813367"/>
            <a:ext cx="14622424" cy="618003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213303">
            <a:off x="2937130" y="4369067"/>
            <a:ext cx="2059918" cy="70987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70325" y="2349138"/>
            <a:ext cx="3800872" cy="92845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3576193" y="3639546"/>
            <a:ext cx="12007426" cy="120462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213303">
            <a:off x="2937130" y="7149508"/>
            <a:ext cx="2059918" cy="70987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3576193" y="6379632"/>
            <a:ext cx="12137113" cy="112481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036811" y="9258300"/>
            <a:ext cx="2222489" cy="686951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383753" y="5372634"/>
            <a:ext cx="11720449" cy="53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Membuat Layer konvolusi pertama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8268" y="704756"/>
            <a:ext cx="6104987" cy="128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Define &amp; Construct CNN Model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83753" y="8123571"/>
            <a:ext cx="11720449" cy="53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Membuat Layer konvolusi kedua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9987" r="1804" b="35674"/>
          <a:stretch>
            <a:fillRect/>
          </a:stretch>
        </p:blipFill>
        <p:spPr>
          <a:xfrm flipH="false" flipV="false" rot="0">
            <a:off x="1832788" y="2813367"/>
            <a:ext cx="14622424" cy="618003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213303">
            <a:off x="2937130" y="4369067"/>
            <a:ext cx="2059918" cy="70987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70325" y="2349138"/>
            <a:ext cx="3800872" cy="92845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3576193" y="3639546"/>
            <a:ext cx="12007426" cy="120462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213303">
            <a:off x="2937130" y="7149508"/>
            <a:ext cx="2059918" cy="70987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3576193" y="6379632"/>
            <a:ext cx="12137113" cy="112481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5083285" y="8137103"/>
            <a:ext cx="2041833" cy="1712587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383753" y="5372634"/>
            <a:ext cx="11720449" cy="53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Membuat Layer konvolusi pertama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8268" y="704756"/>
            <a:ext cx="6104987" cy="128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Define &amp; Construct CNN Model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83753" y="8123571"/>
            <a:ext cx="11720449" cy="53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Membuat Layer konvolusi kedua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9987" r="1804" b="35674"/>
          <a:stretch>
            <a:fillRect/>
          </a:stretch>
        </p:blipFill>
        <p:spPr>
          <a:xfrm flipH="false" flipV="false" rot="0">
            <a:off x="1832788" y="2813367"/>
            <a:ext cx="14622424" cy="618003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213303">
            <a:off x="2937130" y="4369067"/>
            <a:ext cx="2059918" cy="70987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70325" y="2349138"/>
            <a:ext cx="3800872" cy="92845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213303">
            <a:off x="2937130" y="7149508"/>
            <a:ext cx="2059918" cy="70987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3967089" y="3675304"/>
            <a:ext cx="9804138" cy="104870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4109884" y="6550266"/>
            <a:ext cx="9518548" cy="78388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4786" r="0" b="4786"/>
          <a:stretch>
            <a:fillRect/>
          </a:stretch>
        </p:blipFill>
        <p:spPr>
          <a:xfrm flipH="false" flipV="false" rot="0">
            <a:off x="15585455" y="8228114"/>
            <a:ext cx="2171953" cy="1772538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109884" y="7781821"/>
            <a:ext cx="11720449" cy="94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Membuat Layer fully connected kedua (output layer)</a:t>
            </a:r>
          </a:p>
          <a:p>
            <a:pPr algn="l"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,serta update input size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8268" y="704756"/>
            <a:ext cx="6104987" cy="128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Define &amp; Construct CNN Model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36153" y="5525034"/>
            <a:ext cx="11720449" cy="94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Membuat Layer fully connected pertama</a:t>
            </a:r>
          </a:p>
          <a:p>
            <a:pPr algn="l">
              <a:lnSpc>
                <a:spcPts val="322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9987" r="1804" b="35674"/>
          <a:stretch>
            <a:fillRect/>
          </a:stretch>
        </p:blipFill>
        <p:spPr>
          <a:xfrm flipH="false" flipV="false" rot="0">
            <a:off x="1832788" y="2813367"/>
            <a:ext cx="14622424" cy="618003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23374">
            <a:off x="7567461" y="4152597"/>
            <a:ext cx="4977138" cy="198180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70325" y="2349138"/>
            <a:ext cx="3800872" cy="92845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2713817" y="3639546"/>
            <a:ext cx="7342213" cy="503529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33450" y="8280367"/>
            <a:ext cx="2025850" cy="195586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18268" y="704756"/>
            <a:ext cx="6104987" cy="128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Define &amp; Construct CNN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05024" y="6195293"/>
            <a:ext cx="3012717" cy="193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Membuat Metode forward untuk melakukan forward pass pada model</a:t>
            </a:r>
          </a:p>
          <a:p>
            <a:pPr algn="ctr">
              <a:lnSpc>
                <a:spcPts val="2422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9987" r="1804" b="35674"/>
          <a:stretch>
            <a:fillRect/>
          </a:stretch>
        </p:blipFill>
        <p:spPr>
          <a:xfrm flipH="false" flipV="false" rot="0">
            <a:off x="1832788" y="2813367"/>
            <a:ext cx="14622424" cy="618003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23374">
            <a:off x="7567461" y="4152597"/>
            <a:ext cx="4977138" cy="198180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70325" y="2349138"/>
            <a:ext cx="3800872" cy="92845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2713817" y="3639546"/>
            <a:ext cx="7342213" cy="503529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18268" y="704756"/>
            <a:ext cx="6104987" cy="128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Define &amp; Construct CNN Model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05024" y="6195293"/>
            <a:ext cx="3012717" cy="193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Membuat Metode forward untuk melakukan forward pass pada model</a:t>
            </a:r>
          </a:p>
          <a:p>
            <a:pPr algn="ctr">
              <a:lnSpc>
                <a:spcPts val="2422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24670" r="0" b="7389"/>
          <a:stretch>
            <a:fillRect/>
          </a:stretch>
        </p:blipFill>
        <p:spPr>
          <a:xfrm flipH="false" flipV="false" rot="0">
            <a:off x="654791" y="2144284"/>
            <a:ext cx="14568662" cy="755956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638748">
            <a:off x="3566448" y="4084644"/>
            <a:ext cx="2205874" cy="87833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70325" y="2349138"/>
            <a:ext cx="3800872" cy="92845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75797" y="3895313"/>
            <a:ext cx="1326651" cy="62850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028700" y="3554436"/>
            <a:ext cx="6362585" cy="148542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670325" y="6421211"/>
            <a:ext cx="11987219" cy="264593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18268" y="704756"/>
            <a:ext cx="6104987" cy="128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Define &amp; Construct CNN Model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68931" y="3350425"/>
            <a:ext cx="3012717" cy="193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Mengecek model dengan membuat instance model dan mencetak informasi model</a:t>
            </a:r>
          </a:p>
          <a:p>
            <a:pPr algn="ctr">
              <a:lnSpc>
                <a:spcPts val="242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458481" y="5643813"/>
            <a:ext cx="3012717" cy="702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Output yang dihasilkan :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24670" r="0" b="4719"/>
          <a:stretch>
            <a:fillRect/>
          </a:stretch>
        </p:blipFill>
        <p:spPr>
          <a:xfrm flipH="false" flipV="false" rot="0">
            <a:off x="654791" y="2144284"/>
            <a:ext cx="14568662" cy="78566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94826">
            <a:off x="10990631" y="4178721"/>
            <a:ext cx="2205874" cy="87833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079299">
            <a:off x="4305071" y="8088199"/>
            <a:ext cx="1326651" cy="62850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394418" y="2935499"/>
            <a:ext cx="10153249" cy="552858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18268" y="704756"/>
            <a:ext cx="6104987" cy="72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Train &amp; Test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49288" y="5737889"/>
            <a:ext cx="3012717" cy="702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Library yang digunakan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21379" y="9151215"/>
            <a:ext cx="4795505" cy="1010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Mendefinisikan parameter-parameter pelatihan</a:t>
            </a:r>
          </a:p>
          <a:p>
            <a:pPr algn="ctr">
              <a:lnSpc>
                <a:spcPts val="2422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24670" r="0" b="4719"/>
          <a:stretch>
            <a:fillRect/>
          </a:stretch>
        </p:blipFill>
        <p:spPr>
          <a:xfrm flipH="false" flipV="false" rot="0">
            <a:off x="1028700" y="1741034"/>
            <a:ext cx="14568662" cy="78566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206637">
            <a:off x="6807875" y="6952000"/>
            <a:ext cx="1326651" cy="62850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18268" y="704756"/>
            <a:ext cx="6104987" cy="72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Train &amp; Test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318919">
            <a:off x="8286624" y="3726532"/>
            <a:ext cx="1326651" cy="62850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545185" y="4550589"/>
            <a:ext cx="11535691" cy="259553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404471" y="2146782"/>
            <a:ext cx="5750569" cy="131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Memeriksa apakah CUDA (GPU) tersedia dan mengatur perangkat yang akan digunakan (16)</a:t>
            </a:r>
          </a:p>
          <a:p>
            <a:pPr algn="ctr">
              <a:lnSpc>
                <a:spcPts val="242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299638" y="8196530"/>
            <a:ext cx="7045213" cy="1010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Mentransformasi gambar dengan resize, konversi ke tensor, dan normalisasi</a:t>
            </a:r>
          </a:p>
          <a:p>
            <a:pPr algn="ctr">
              <a:lnSpc>
                <a:spcPts val="2422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24670" r="0" b="4719"/>
          <a:stretch>
            <a:fillRect/>
          </a:stretch>
        </p:blipFill>
        <p:spPr>
          <a:xfrm flipH="false" flipV="false" rot="0">
            <a:off x="1028700" y="1741034"/>
            <a:ext cx="14568662" cy="78566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206637">
            <a:off x="6807875" y="6952000"/>
            <a:ext cx="1326651" cy="62850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318919">
            <a:off x="8286624" y="3726532"/>
            <a:ext cx="1326651" cy="62850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70073" y="4619860"/>
            <a:ext cx="13285916" cy="196644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18268" y="704756"/>
            <a:ext cx="6104987" cy="72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Train &amp; Test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01369" y="2052994"/>
            <a:ext cx="7097162" cy="131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Membuat objek dataset berdasarkan direktori root dan transformasi yang telah didefinisikan</a:t>
            </a:r>
          </a:p>
          <a:p>
            <a:pPr algn="ctr">
              <a:lnSpc>
                <a:spcPts val="242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299638" y="8196530"/>
            <a:ext cx="7045213" cy="1010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Memeriksa apakah dataset kosong dan keluar dari program</a:t>
            </a:r>
          </a:p>
          <a:p>
            <a:pPr algn="ctr">
              <a:lnSpc>
                <a:spcPts val="2422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9987" r="0" b="17466"/>
          <a:stretch>
            <a:fillRect/>
          </a:stretch>
        </p:blipFill>
        <p:spPr>
          <a:xfrm flipH="false" flipV="false" rot="0">
            <a:off x="2326731" y="2028514"/>
            <a:ext cx="13634537" cy="755449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727426">
            <a:off x="14022083" y="759339"/>
            <a:ext cx="2164492" cy="229959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21739" r="0" b="0"/>
          <a:stretch>
            <a:fillRect/>
          </a:stretch>
        </p:blipFill>
        <p:spPr>
          <a:xfrm flipH="false" flipV="false" rot="0">
            <a:off x="3018459" y="3488108"/>
            <a:ext cx="12251082" cy="517291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506" y="8331134"/>
            <a:ext cx="2025850" cy="195586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018459" y="2571201"/>
            <a:ext cx="4995683" cy="53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The assignment :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24670" r="0" b="4719"/>
          <a:stretch>
            <a:fillRect/>
          </a:stretch>
        </p:blipFill>
        <p:spPr>
          <a:xfrm flipH="false" flipV="false" rot="0">
            <a:off x="1028700" y="1741034"/>
            <a:ext cx="14568662" cy="78566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206637">
            <a:off x="6807875" y="6952000"/>
            <a:ext cx="1326651" cy="62850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318919">
            <a:off x="8286624" y="3726532"/>
            <a:ext cx="1326651" cy="62850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8687" t="0" r="8687" b="0"/>
          <a:stretch>
            <a:fillRect/>
          </a:stretch>
        </p:blipFill>
        <p:spPr>
          <a:xfrm flipH="false" flipV="false" rot="0">
            <a:off x="2998298" y="4850107"/>
            <a:ext cx="10629466" cy="159742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18268" y="704756"/>
            <a:ext cx="6104987" cy="72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Train &amp; Test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01369" y="2052994"/>
            <a:ext cx="7097162" cy="1317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Menghitung ukuran dataset validasi berdasarkan persentase pembagian</a:t>
            </a:r>
          </a:p>
          <a:p>
            <a:pPr algn="ctr">
              <a:lnSpc>
                <a:spcPts val="2422"/>
              </a:lnSpc>
            </a:pPr>
          </a:p>
          <a:p>
            <a:pPr algn="ctr">
              <a:lnSpc>
                <a:spcPts val="242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299638" y="8196530"/>
            <a:ext cx="7045213" cy="1010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Membagi dataset menjadi subset pelatihan dan validasi secara acak</a:t>
            </a:r>
          </a:p>
          <a:p>
            <a:pPr algn="ctr">
              <a:lnSpc>
                <a:spcPts val="2422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24670" r="0" b="4719"/>
          <a:stretch>
            <a:fillRect/>
          </a:stretch>
        </p:blipFill>
        <p:spPr>
          <a:xfrm flipH="false" flipV="false" rot="0">
            <a:off x="1028700" y="1741034"/>
            <a:ext cx="14568662" cy="78566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206637">
            <a:off x="4738043" y="7247869"/>
            <a:ext cx="1326651" cy="62850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318919">
            <a:off x="8286624" y="3726532"/>
            <a:ext cx="1326651" cy="62850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279756" y="8126541"/>
            <a:ext cx="5432711" cy="1317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Menentukan fungsi loss (CrossEntropyLoss) dan algoritma optimizer (Adam)</a:t>
            </a:r>
          </a:p>
          <a:p>
            <a:pPr algn="ctr">
              <a:lnSpc>
                <a:spcPts val="2422"/>
              </a:lnSpc>
            </a:pP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206637">
            <a:off x="11332786" y="7094248"/>
            <a:ext cx="1326651" cy="62850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224943" y="4367746"/>
            <a:ext cx="10790400" cy="251443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18268" y="704756"/>
            <a:ext cx="6104987" cy="72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Train &amp; Test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01369" y="2052994"/>
            <a:ext cx="7097162" cy="1010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Membuat data loader untuk subset pelatihan dan validasi</a:t>
            </a:r>
          </a:p>
          <a:p>
            <a:pPr algn="ctr">
              <a:lnSpc>
                <a:spcPts val="242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878762" y="8280162"/>
            <a:ext cx="7045213" cy="1317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Membuat objek model CNN yang telah didefinisikan dan memindahkan model ke perangkat yang ditentukan</a:t>
            </a:r>
          </a:p>
          <a:p>
            <a:pPr algn="ctr">
              <a:lnSpc>
                <a:spcPts val="2422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24670" r="0" b="4719"/>
          <a:stretch>
            <a:fillRect/>
          </a:stretch>
        </p:blipFill>
        <p:spPr>
          <a:xfrm flipH="false" flipV="false" rot="0">
            <a:off x="1028700" y="1741034"/>
            <a:ext cx="14568662" cy="78566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206637">
            <a:off x="4738043" y="7247869"/>
            <a:ext cx="1326651" cy="62850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318919">
            <a:off x="8286624" y="3726532"/>
            <a:ext cx="1326651" cy="62850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279756" y="8126541"/>
            <a:ext cx="5432711" cy="1624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Melakukan pelatihan model selama jumlah epoch yang telah ditentukan</a:t>
            </a:r>
          </a:p>
          <a:p>
            <a:pPr algn="ctr">
              <a:lnSpc>
                <a:spcPts val="2422"/>
              </a:lnSpc>
            </a:pPr>
          </a:p>
          <a:p>
            <a:pPr algn="ctr">
              <a:lnSpc>
                <a:spcPts val="2422"/>
              </a:lnSpc>
            </a:pP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206637">
            <a:off x="11332786" y="7094248"/>
            <a:ext cx="1326651" cy="62850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428902" y="4156565"/>
            <a:ext cx="11382098" cy="283863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18268" y="704756"/>
            <a:ext cx="6104987" cy="72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Train &amp; Test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01369" y="2052994"/>
            <a:ext cx="7097162" cy="1010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 Menghitung jumlah langkah pelatihan berdasarkan data loader</a:t>
            </a:r>
          </a:p>
          <a:p>
            <a:pPr algn="ctr">
              <a:lnSpc>
                <a:spcPts val="242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878762" y="8280162"/>
            <a:ext cx="7045213" cy="1317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Memeriksa apakah data loader pelatihan kosong dan keluar dari program</a:t>
            </a:r>
          </a:p>
          <a:p>
            <a:pPr algn="ctr">
              <a:lnSpc>
                <a:spcPts val="2422"/>
              </a:lnSpc>
            </a:pPr>
          </a:p>
          <a:p>
            <a:pPr algn="ctr">
              <a:lnSpc>
                <a:spcPts val="2422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24670" r="0" b="4719"/>
          <a:stretch>
            <a:fillRect/>
          </a:stretch>
        </p:blipFill>
        <p:spPr>
          <a:xfrm flipH="false" flipV="false" rot="0">
            <a:off x="1028700" y="1741034"/>
            <a:ext cx="14568662" cy="78566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3338009" y="7878908"/>
            <a:ext cx="884571" cy="41906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318919">
            <a:off x="3750178" y="2614185"/>
            <a:ext cx="663325" cy="31425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318919">
            <a:off x="8592312" y="2614185"/>
            <a:ext cx="663325" cy="31425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318919">
            <a:off x="12963708" y="2614185"/>
            <a:ext cx="663325" cy="31425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7661212" y="7878908"/>
            <a:ext cx="884571" cy="41906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2808455" y="8070837"/>
            <a:ext cx="884571" cy="41906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075150" y="3149449"/>
            <a:ext cx="10475763" cy="464577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990941" y="8741705"/>
            <a:ext cx="4090295" cy="88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8"/>
              </a:lnSpc>
            </a:pPr>
            <a:r>
              <a:rPr lang="en-US" sz="1892">
                <a:solidFill>
                  <a:srgbClr val="000000"/>
                </a:solidFill>
                <a:latin typeface="อีฟดอวอิ้ง Bold"/>
              </a:rPr>
              <a:t>Melakukan backpropagation (menghitung gradien)</a:t>
            </a:r>
          </a:p>
          <a:p>
            <a:pPr algn="ctr">
              <a:lnSpc>
                <a:spcPts val="1608"/>
              </a:lnSpc>
            </a:pPr>
          </a:p>
          <a:p>
            <a:pPr algn="ctr">
              <a:lnSpc>
                <a:spcPts val="160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18268" y="704756"/>
            <a:ext cx="6104987" cy="72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Train &amp; Test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78762" y="1760084"/>
            <a:ext cx="4704678" cy="67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6"/>
              </a:lnSpc>
            </a:pPr>
            <a:r>
              <a:rPr lang="en-US" sz="1889">
                <a:solidFill>
                  <a:srgbClr val="000000"/>
                </a:solidFill>
                <a:latin typeface="อีฟดอวอิ้ง Bold"/>
              </a:rPr>
              <a:t>Iterasi melalui setiap batch data dalam data loader pelatihan</a:t>
            </a:r>
          </a:p>
          <a:p>
            <a:pPr algn="ctr">
              <a:lnSpc>
                <a:spcPts val="1606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342908" y="8741705"/>
            <a:ext cx="4409504" cy="856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5"/>
              </a:lnSpc>
            </a:pPr>
            <a:r>
              <a:rPr lang="en-US" sz="1500">
                <a:solidFill>
                  <a:srgbClr val="000000"/>
                </a:solidFill>
                <a:latin typeface="อีฟดอวอิ้ง Bold"/>
              </a:rPr>
              <a:t>Menghapus gradien sebelum melakukan backpropagation</a:t>
            </a:r>
          </a:p>
          <a:p>
            <a:pPr algn="ctr">
              <a:lnSpc>
                <a:spcPts val="1275"/>
              </a:lnSpc>
            </a:pPr>
          </a:p>
          <a:p>
            <a:pPr algn="ctr">
              <a:lnSpc>
                <a:spcPts val="1275"/>
              </a:lnSpc>
            </a:pPr>
          </a:p>
          <a:p>
            <a:pPr algn="ctr">
              <a:lnSpc>
                <a:spcPts val="1275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571636" y="1760084"/>
            <a:ext cx="4704678" cy="472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6"/>
              </a:lnSpc>
            </a:pPr>
            <a:r>
              <a:rPr lang="en-US" sz="1889">
                <a:solidFill>
                  <a:srgbClr val="000000"/>
                </a:solidFill>
                <a:latin typeface="อีฟดอวอิ้ง Bold"/>
              </a:rPr>
              <a:t>Melakukan forward pass (menghasilkan output model)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76314" y="1760084"/>
            <a:ext cx="3708306" cy="472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6"/>
              </a:lnSpc>
            </a:pPr>
            <a:r>
              <a:rPr lang="en-US" sz="1889">
                <a:solidFill>
                  <a:srgbClr val="000000"/>
                </a:solidFill>
                <a:latin typeface="อีฟดอวอิ้ง Bold"/>
              </a:rPr>
              <a:t>Menghitung nilai loss berdasarkan output dan label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19361" y="8827375"/>
            <a:ext cx="4923572" cy="10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8"/>
              </a:lnSpc>
            </a:pPr>
            <a:r>
              <a:rPr lang="en-US" sz="1892">
                <a:solidFill>
                  <a:srgbClr val="000000"/>
                </a:solidFill>
                <a:latin typeface="อีฟดอวอิ้ง Bold"/>
              </a:rPr>
              <a:t>Melakukan update parameter berdasarkan gradien menggunakan optimizer</a:t>
            </a:r>
          </a:p>
          <a:p>
            <a:pPr algn="ctr">
              <a:lnSpc>
                <a:spcPts val="1608"/>
              </a:lnSpc>
            </a:pPr>
          </a:p>
          <a:p>
            <a:pPr algn="ctr">
              <a:lnSpc>
                <a:spcPts val="1608"/>
              </a:lnSpc>
            </a:pPr>
          </a:p>
          <a:p>
            <a:pPr algn="ctr">
              <a:lnSpc>
                <a:spcPts val="1608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24670" r="0" b="4719"/>
          <a:stretch>
            <a:fillRect/>
          </a:stretch>
        </p:blipFill>
        <p:spPr>
          <a:xfrm flipH="false" flipV="false" rot="0">
            <a:off x="1028700" y="1741034"/>
            <a:ext cx="14568662" cy="78566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206637">
            <a:off x="4738043" y="7247869"/>
            <a:ext cx="1326651" cy="62850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318919">
            <a:off x="8286624" y="3215814"/>
            <a:ext cx="1326651" cy="62850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144000" y="8126541"/>
            <a:ext cx="5432711" cy="1010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Menghitung rata-rata loss dan akurasi epoch</a:t>
            </a:r>
          </a:p>
          <a:p>
            <a:pPr algn="ctr">
              <a:lnSpc>
                <a:spcPts val="2422"/>
              </a:lnSpc>
            </a:pP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206637">
            <a:off x="11332786" y="7094248"/>
            <a:ext cx="1326651" cy="62850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462198" y="3653874"/>
            <a:ext cx="11363605" cy="379710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18268" y="704756"/>
            <a:ext cx="6104987" cy="72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Train &amp; Test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01369" y="2052994"/>
            <a:ext cx="7097162" cy="1010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 Menghitung jumlah prediksi yang benar dan total label</a:t>
            </a:r>
          </a:p>
          <a:p>
            <a:pPr algn="ctr">
              <a:lnSpc>
                <a:spcPts val="242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878762" y="8280162"/>
            <a:ext cx="7045213" cy="1317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Menampilkan informasi loss setiap 100 langkah</a:t>
            </a:r>
          </a:p>
          <a:p>
            <a:pPr algn="ctr">
              <a:lnSpc>
                <a:spcPts val="2422"/>
              </a:lnSpc>
            </a:pPr>
          </a:p>
          <a:p>
            <a:pPr algn="ctr">
              <a:lnSpc>
                <a:spcPts val="2422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24670" r="0" b="4719"/>
          <a:stretch>
            <a:fillRect/>
          </a:stretch>
        </p:blipFill>
        <p:spPr>
          <a:xfrm flipH="false" flipV="false" rot="0">
            <a:off x="1028700" y="1741034"/>
            <a:ext cx="14568662" cy="78566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206637">
            <a:off x="8307862" y="7247869"/>
            <a:ext cx="1326651" cy="62850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318919">
            <a:off x="8286624" y="3215814"/>
            <a:ext cx="1326651" cy="62850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5321" b="0"/>
          <a:stretch>
            <a:fillRect/>
          </a:stretch>
        </p:blipFill>
        <p:spPr>
          <a:xfrm flipH="false" flipV="false" rot="0">
            <a:off x="5036045" y="3629176"/>
            <a:ext cx="7827809" cy="408041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18268" y="704756"/>
            <a:ext cx="6104987" cy="72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Train &amp; Test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01369" y="2052994"/>
            <a:ext cx="7097162" cy="1317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Evaluasi model pada data validasi tanpa perhitungan gradien</a:t>
            </a:r>
          </a:p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l</a:t>
            </a:r>
          </a:p>
          <a:p>
            <a:pPr algn="ctr">
              <a:lnSpc>
                <a:spcPts val="242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427343" y="8247969"/>
            <a:ext cx="7045213" cy="1010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Menghitung akurasi akhir pada data pelatihan</a:t>
            </a:r>
          </a:p>
          <a:p>
            <a:pPr algn="ctr">
              <a:lnSpc>
                <a:spcPts val="2422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27131" r="0" b="4719"/>
          <a:stretch>
            <a:fillRect/>
          </a:stretch>
        </p:blipFill>
        <p:spPr>
          <a:xfrm flipH="false" flipV="false" rot="0">
            <a:off x="1028700" y="2014894"/>
            <a:ext cx="14568662" cy="758284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318919">
            <a:off x="8286624" y="3215814"/>
            <a:ext cx="1326651" cy="62850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104454" y="3873620"/>
            <a:ext cx="9690991" cy="442135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18268" y="704756"/>
            <a:ext cx="6104987" cy="72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Train &amp; Test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40089" y="2527018"/>
            <a:ext cx="7097162" cy="703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Output yang dihasilkan:</a:t>
            </a:r>
          </a:p>
          <a:p>
            <a:pPr algn="ctr">
              <a:lnSpc>
                <a:spcPts val="2422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24563" t="25692" r="20271" b="39840"/>
          <a:stretch>
            <a:fillRect/>
          </a:stretch>
        </p:blipFill>
        <p:spPr>
          <a:xfrm flipH="false" flipV="false" rot="0">
            <a:off x="4285966" y="3234102"/>
            <a:ext cx="9716068" cy="463636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839309" y="5041109"/>
            <a:ext cx="6609382" cy="1117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sz="8000">
                <a:solidFill>
                  <a:srgbClr val="000000"/>
                </a:solidFill>
                <a:latin typeface="อีฟดอวอิ้ง Bold"/>
              </a:rPr>
              <a:t>Terima Kasih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991894">
            <a:off x="4578771" y="2513535"/>
            <a:ext cx="1246581" cy="14411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36614" t="9987" r="0" b="47565"/>
          <a:stretch>
            <a:fillRect/>
          </a:stretch>
        </p:blipFill>
        <p:spPr>
          <a:xfrm flipH="false" flipV="false" rot="0">
            <a:off x="621040" y="2753615"/>
            <a:ext cx="8761447" cy="448112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02615" y="3592260"/>
            <a:ext cx="7226769" cy="313320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36614" t="9987" r="0" b="47565"/>
          <a:stretch>
            <a:fillRect/>
          </a:stretch>
        </p:blipFill>
        <p:spPr>
          <a:xfrm flipH="false" flipV="false" rot="0">
            <a:off x="8897148" y="5386449"/>
            <a:ext cx="8761447" cy="448112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36614" t="9987" r="0" b="47565"/>
          <a:stretch>
            <a:fillRect/>
          </a:stretch>
        </p:blipFill>
        <p:spPr>
          <a:xfrm flipH="false" flipV="false" rot="0">
            <a:off x="8897148" y="513054"/>
            <a:ext cx="8761447" cy="448112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281480" y="1383911"/>
            <a:ext cx="7821255" cy="325995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318213" y="6253669"/>
            <a:ext cx="7747789" cy="313320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96357" y="7920535"/>
            <a:ext cx="1835711" cy="1134803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475751" y="598779"/>
            <a:ext cx="4880497" cy="1468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4"/>
              </a:lnSpc>
            </a:pPr>
            <a:r>
              <a:rPr lang="en-US" sz="6005">
                <a:solidFill>
                  <a:srgbClr val="FFFFFF"/>
                </a:solidFill>
                <a:latin typeface="อีฟดอวอิ้ง Bold"/>
              </a:rPr>
              <a:t>Data Collection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2615" y="3061512"/>
            <a:ext cx="6623196" cy="53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10 Sample Of Bakso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78722" y="5694346"/>
            <a:ext cx="6623196" cy="53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10 Sample Of Mie Ayam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78722" y="820951"/>
            <a:ext cx="6623196" cy="53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10 Sample Of Batagor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9987" r="1804" b="35674"/>
          <a:stretch>
            <a:fillRect/>
          </a:stretch>
        </p:blipFill>
        <p:spPr>
          <a:xfrm flipH="false" flipV="false" rot="0">
            <a:off x="1832788" y="2813367"/>
            <a:ext cx="14622424" cy="618003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832788" y="1951863"/>
            <a:ext cx="3971733" cy="97610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056641" y="3171813"/>
            <a:ext cx="10592017" cy="374465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213303">
            <a:off x="1578815" y="6561527"/>
            <a:ext cx="2059918" cy="70987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23374">
            <a:off x="9697075" y="2764134"/>
            <a:ext cx="4977138" cy="198180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056641" y="7336875"/>
            <a:ext cx="11720449" cy="216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membuat Direktori root yang berisi data gambar (9), Transformasi yang akan diterapkan (10), Daftar file gambar yang akan dimuat (11)</a:t>
            </a:r>
          </a:p>
          <a:p>
            <a:pPr algn="ctr">
              <a:lnSpc>
                <a:spcPts val="3229"/>
              </a:lnSpc>
            </a:pPr>
          </a:p>
          <a:p>
            <a:pPr algn="ctr">
              <a:lnSpc>
                <a:spcPts val="322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18268" y="425584"/>
            <a:ext cx="6104987" cy="128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Data Loader and Prepocessing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42495" y="4821926"/>
            <a:ext cx="3012717" cy="1010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library yang digunakan</a:t>
            </a:r>
          </a:p>
          <a:p>
            <a:pPr algn="ctr">
              <a:lnSpc>
                <a:spcPts val="242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366973" y="9031675"/>
            <a:ext cx="4143189" cy="37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8"/>
              </a:lnSpc>
              <a:spcBef>
                <a:spcPct val="0"/>
              </a:spcBef>
            </a:pPr>
            <a:r>
              <a:rPr lang="en-US" sz="2027">
                <a:solidFill>
                  <a:srgbClr val="47423E"/>
                </a:solidFill>
                <a:latin typeface="อีฟดอวอิ้ง Bold"/>
              </a:rPr>
              <a:t>(9),(10),(11) dst adalah line codenya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9987" r="1804" b="35674"/>
          <a:stretch>
            <a:fillRect/>
          </a:stretch>
        </p:blipFill>
        <p:spPr>
          <a:xfrm flipH="false" flipV="false" rot="0">
            <a:off x="1832788" y="2813367"/>
            <a:ext cx="14622424" cy="618003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308704" y="3376184"/>
            <a:ext cx="3971733" cy="97610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213303">
            <a:off x="2342125" y="6235177"/>
            <a:ext cx="2059918" cy="70987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4528" b="0"/>
          <a:stretch>
            <a:fillRect/>
          </a:stretch>
        </p:blipFill>
        <p:spPr>
          <a:xfrm flipH="false" flipV="false" rot="0">
            <a:off x="2308704" y="4785218"/>
            <a:ext cx="13670593" cy="196251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8986" y="8331134"/>
            <a:ext cx="2025850" cy="195586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18268" y="940385"/>
            <a:ext cx="6104987" cy="128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Data Loader and Prepocessing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58537" y="7228282"/>
            <a:ext cx="11720449" cy="94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membuat loop direktori root untuk mengumpulkan daftar file gambar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9987" r="1804" b="35674"/>
          <a:stretch>
            <a:fillRect/>
          </a:stretch>
        </p:blipFill>
        <p:spPr>
          <a:xfrm flipH="false" flipV="false" rot="0">
            <a:off x="0" y="1864129"/>
            <a:ext cx="9522223" cy="402447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45925" y="2758967"/>
            <a:ext cx="8079707" cy="117568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213303">
            <a:off x="941280" y="3914247"/>
            <a:ext cx="1578064" cy="54382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12236" r="0" b="21519"/>
          <a:stretch>
            <a:fillRect/>
          </a:stretch>
        </p:blipFill>
        <p:spPr>
          <a:xfrm flipH="false" flipV="false" rot="0">
            <a:off x="7715573" y="3982291"/>
            <a:ext cx="10572427" cy="534899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9261754" y="3355375"/>
            <a:ext cx="3971733" cy="97610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7984043" y="4539564"/>
            <a:ext cx="10035488" cy="176448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213303">
            <a:off x="7645341" y="6618128"/>
            <a:ext cx="2059918" cy="70987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89227" y="6973067"/>
            <a:ext cx="2627543" cy="2358219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739129" y="1261013"/>
            <a:ext cx="6104987" cy="128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Data Loader and Prepocessing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33377" y="4481593"/>
            <a:ext cx="5782196" cy="94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Mengembalikan jumlah total data dalam dataset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61754" y="6753221"/>
            <a:ext cx="8370580" cy="2578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Mengambil direktori dan nama file gambar (23), Menggabungkan direktori dan nama file untuk mendapatkan path gambar(24), Membuka gambar dan mengonversi ke mode RGB(25)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9987" r="1804" b="8805"/>
          <a:stretch>
            <a:fillRect/>
          </a:stretch>
        </p:blipFill>
        <p:spPr>
          <a:xfrm flipH="false" flipV="false" rot="0">
            <a:off x="154527" y="1372695"/>
            <a:ext cx="9522223" cy="601445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213303">
            <a:off x="941280" y="4333678"/>
            <a:ext cx="1578064" cy="54382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12236" r="0" b="8944"/>
          <a:stretch>
            <a:fillRect/>
          </a:stretch>
        </p:blipFill>
        <p:spPr>
          <a:xfrm flipH="false" flipV="false" rot="0">
            <a:off x="7870100" y="3666399"/>
            <a:ext cx="10572427" cy="636445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829827" y="2863941"/>
            <a:ext cx="3971733" cy="97610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633135">
            <a:off x="8381394" y="6712042"/>
            <a:ext cx="2363389" cy="81445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927090" y="1642537"/>
            <a:ext cx="7613753" cy="235476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9563088" y="4020090"/>
            <a:ext cx="7502282" cy="369947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98255" y="8190172"/>
            <a:ext cx="1835711" cy="113480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308840" y="1104900"/>
            <a:ext cx="6104987" cy="128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Data Loader and Prepocessing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87904" y="4280261"/>
            <a:ext cx="5782196" cy="2987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Melakukan transformasi pada gambar jika transformasi diberikan (28), Membuat label berdasarkan direktori root (30), Mengembalikan gambar dan label (32)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76750" y="7855023"/>
            <a:ext cx="8370580" cy="2987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Jika direktori root mengandung "Bakso", maka labelnya adalah 1. label 2 adalah "Batagor", label 3 adalah "Mie Ayam", dan label 4 jika tidak ada kecocokan</a:t>
            </a:r>
          </a:p>
          <a:p>
            <a:pPr>
              <a:lnSpc>
                <a:spcPts val="3229"/>
              </a:lnSpc>
            </a:pPr>
          </a:p>
          <a:p>
            <a:pPr algn="l">
              <a:lnSpc>
                <a:spcPts val="322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9987" r="1804" b="35674"/>
          <a:stretch>
            <a:fillRect/>
          </a:stretch>
        </p:blipFill>
        <p:spPr>
          <a:xfrm flipH="false" flipV="false" rot="0">
            <a:off x="1832788" y="2813367"/>
            <a:ext cx="14622424" cy="618003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972671" y="2222817"/>
            <a:ext cx="3971733" cy="97610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213303">
            <a:off x="2342125" y="6235177"/>
            <a:ext cx="2059918" cy="70987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2350486" y="3406230"/>
            <a:ext cx="13587028" cy="259101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5434296" y="8137103"/>
            <a:ext cx="2041833" cy="171258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18268" y="940385"/>
            <a:ext cx="6104987" cy="128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Data Loader and Prepocessing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58537" y="6441062"/>
            <a:ext cx="11720449" cy="216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Membuat objek dataset, Membuat label untuk setiap direktori root dalam daftar file dataset</a:t>
            </a:r>
          </a:p>
          <a:p>
            <a:pPr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(49), Menyimpan label dalam daftar labels (50), Mencetak Label (51)</a:t>
            </a:r>
          </a:p>
          <a:p>
            <a:pPr algn="l">
              <a:lnSpc>
                <a:spcPts val="322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14388" r="0" b="40075"/>
          <a:stretch>
            <a:fillRect/>
          </a:stretch>
        </p:blipFill>
        <p:spPr>
          <a:xfrm flipH="false" flipV="false" rot="0">
            <a:off x="509857" y="2919848"/>
            <a:ext cx="17769732" cy="618003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18268" y="2222817"/>
            <a:ext cx="3971733" cy="97610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213303">
            <a:off x="2543722" y="3859636"/>
            <a:ext cx="1381666" cy="47614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28700" y="4825096"/>
            <a:ext cx="16732046" cy="71804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5092533" y="7168154"/>
            <a:ext cx="2803354" cy="253002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18268" y="940385"/>
            <a:ext cx="6104987" cy="128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Data Loader and Prepocessing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72084" y="3417943"/>
            <a:ext cx="11720449" cy="94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Output yang di hasilkan : </a:t>
            </a:r>
          </a:p>
          <a:p>
            <a:pPr algn="l">
              <a:lnSpc>
                <a:spcPts val="322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05579" y="6057488"/>
            <a:ext cx="11720449" cy="134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Output yang dicetak sesuai, label 1 untuk bakso, label 2 untuk batagor, dan label 3 untuk mie ayam, dengan masing-masing 10 sample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DAFjSW1dh2U</dc:identifier>
  <dcterms:modified xsi:type="dcterms:W3CDTF">2011-08-01T06:04:30Z</dcterms:modified>
  <cp:revision>1</cp:revision>
  <dc:title>Machine Learning</dc:title>
</cp:coreProperties>
</file>